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13"/>
  </p:notesMasterIdLst>
  <p:sldIdLst>
    <p:sldId id="315" r:id="rId2"/>
    <p:sldId id="353" r:id="rId3"/>
    <p:sldId id="354" r:id="rId4"/>
    <p:sldId id="355" r:id="rId5"/>
    <p:sldId id="356" r:id="rId6"/>
    <p:sldId id="369" r:id="rId7"/>
    <p:sldId id="357" r:id="rId8"/>
    <p:sldId id="358" r:id="rId9"/>
    <p:sldId id="359" r:id="rId10"/>
    <p:sldId id="361" r:id="rId11"/>
    <p:sldId id="362" r:id="rId12"/>
  </p:sldIdLst>
  <p:sldSz cx="6858000" cy="9144000" type="screen4x3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0C6BC97-4689-41BD-A6FA-34A848640B09}">
          <p14:sldIdLst>
            <p14:sldId id="315"/>
            <p14:sldId id="353"/>
            <p14:sldId id="354"/>
            <p14:sldId id="355"/>
            <p14:sldId id="356"/>
            <p14:sldId id="369"/>
            <p14:sldId id="357"/>
            <p14:sldId id="358"/>
            <p14:sldId id="359"/>
            <p14:sldId id="361"/>
            <p14:sldId id="3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00"/>
    <a:srgbClr val="0000CC"/>
    <a:srgbClr val="000099"/>
    <a:srgbClr val="E8EAE9"/>
    <a:srgbClr val="FF0000"/>
    <a:srgbClr val="CCFF99"/>
    <a:srgbClr val="000066"/>
    <a:srgbClr val="003A00"/>
    <a:srgbClr val="002E00"/>
    <a:srgbClr val="EEF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60" autoAdjust="0"/>
  </p:normalViewPr>
  <p:slideViewPr>
    <p:cSldViewPr>
      <p:cViewPr varScale="1">
        <p:scale>
          <a:sx n="86" d="100"/>
          <a:sy n="86" d="100"/>
        </p:scale>
        <p:origin x="2820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325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4500" cy="501650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1"/>
            <a:ext cx="2984500" cy="501650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3352212A-DE62-4B67-A93A-C3CF81ADE362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52538"/>
            <a:ext cx="253523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6" y="4822826"/>
            <a:ext cx="5510213" cy="3944938"/>
          </a:xfrm>
          <a:prstGeom prst="rect">
            <a:avLst/>
          </a:prstGeom>
        </p:spPr>
        <p:txBody>
          <a:bodyPr vert="horz" lIns="91436" tIns="45718" rIns="91436" bIns="4571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8650"/>
            <a:ext cx="2984500" cy="501650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7C67C192-2ED7-45F9-A6B1-5001425F0E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435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471" y="1027289"/>
            <a:ext cx="6065044" cy="44704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000" spc="-9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5476" y="5597879"/>
            <a:ext cx="5190863" cy="2194560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AB3E8808-8795-4974-B4AB-BCB1AEBF48DC}" type="datetimeFigureOut">
              <a:rPr lang="ru-RU" smtClean="0"/>
              <a:pPr/>
              <a:t>23.10.2023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84B6D34-B799-47FD-9FD9-000285D9BA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433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808-8795-4974-B4AB-BCB1AEBF48DC}" type="datetimeFigureOut">
              <a:rPr lang="ru-RU" smtClean="0"/>
              <a:pPr/>
              <a:t>23.10.2023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6D34-B799-47FD-9FD9-000285D9BA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6356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18473" y="927100"/>
            <a:ext cx="1478756" cy="6400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3983" y="952502"/>
            <a:ext cx="4350544" cy="72009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808-8795-4974-B4AB-BCB1AEBF48DC}" type="datetimeFigureOut">
              <a:rPr lang="ru-RU" smtClean="0"/>
              <a:pPr/>
              <a:t>23.10.2023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6D34-B799-47FD-9FD9-000285D9BA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1577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808-8795-4974-B4AB-BCB1AEBF48DC}" type="datetimeFigureOut">
              <a:rPr lang="ru-RU" smtClean="0"/>
              <a:pPr/>
              <a:t>23.10.2023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6D34-B799-47FD-9FD9-000285D9BA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334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471" y="1023225"/>
            <a:ext cx="6064187" cy="4474464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0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5475" y="5583033"/>
            <a:ext cx="5189792" cy="2194560"/>
          </a:xfrm>
        </p:spPr>
        <p:txBody>
          <a:bodyPr anchor="t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808-8795-4974-B4AB-BCB1AEBF48DC}" type="datetimeFigureOut">
              <a:rPr lang="ru-RU" smtClean="0"/>
              <a:pPr/>
              <a:t>23.10.2023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6D34-B799-47FD-9FD9-000285D9BA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1426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0619" y="2657856"/>
            <a:ext cx="2854643" cy="5023104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68303" y="2657856"/>
            <a:ext cx="2854643" cy="5023104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808-8795-4974-B4AB-BCB1AEBF48DC}" type="datetimeFigureOut">
              <a:rPr lang="ru-RU" smtClean="0"/>
              <a:pPr/>
              <a:t>23.10.2023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6D34-B799-47FD-9FD9-000285D9BA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332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619" y="2709334"/>
            <a:ext cx="2854643" cy="964533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619" y="3648200"/>
            <a:ext cx="2854643" cy="42672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74732" y="2706624"/>
            <a:ext cx="2854643" cy="96316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74732" y="3645408"/>
            <a:ext cx="2854643" cy="42672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808-8795-4974-B4AB-BCB1AEBF48DC}" type="datetimeFigureOut">
              <a:rPr lang="ru-RU" smtClean="0"/>
              <a:pPr/>
              <a:t>23.10.2023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6D34-B799-47FD-9FD9-000285D9BA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3890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808-8795-4974-B4AB-BCB1AEBF48DC}" type="datetimeFigureOut">
              <a:rPr lang="ru-RU" smtClean="0"/>
              <a:pPr/>
              <a:t>23.10.2023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6D34-B799-47FD-9FD9-000285D9BA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15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808-8795-4974-B4AB-BCB1AEBF48DC}" type="datetimeFigureOut">
              <a:rPr lang="ru-RU" smtClean="0"/>
              <a:pPr/>
              <a:t>23.10.2023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6D34-B799-47FD-9FD9-000285D9BA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2143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6250" y="0"/>
            <a:ext cx="257175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647040" y="723043"/>
            <a:ext cx="1903095" cy="256032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27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016000"/>
            <a:ext cx="3429000" cy="6096000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5240" y="3349085"/>
            <a:ext cx="1911668" cy="4169316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>
                <a:solidFill>
                  <a:srgbClr val="40404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8808-8795-4974-B4AB-BCB1AEBF48DC}" type="datetimeFigureOut">
              <a:rPr lang="ru-RU" smtClean="0"/>
              <a:pPr/>
              <a:t>23.10.2023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84B6D34-B799-47FD-9FD9-000285D9BA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23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88" y="7224891"/>
            <a:ext cx="6064187" cy="817711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1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858000" cy="7107936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rgbClr val="4D4D4D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0619" y="7879647"/>
            <a:ext cx="5191506" cy="7112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900"/>
              </a:spcBef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AB3E8808-8795-4974-B4AB-BCB1AEBF48DC}" type="datetimeFigureOut">
              <a:rPr lang="ru-RU" smtClean="0"/>
              <a:pPr/>
              <a:t>23.10.2023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84B6D34-B799-47FD-9FD9-000285D9BA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8159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9690" y="666044"/>
            <a:ext cx="6059686" cy="2210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404" y="2657858"/>
            <a:ext cx="6048971" cy="5021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763" y="8549929"/>
            <a:ext cx="231457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AB3E8808-8795-4974-B4AB-BCB1AEBF48DC}" type="datetimeFigureOut">
              <a:rPr lang="ru-RU" smtClean="0"/>
              <a:pPr/>
              <a:t>23.10.2023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5763" y="8739596"/>
            <a:ext cx="282892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895" y="7772998"/>
            <a:ext cx="1645920" cy="18627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484B6D34-B799-47FD-9FD9-000285D9BA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9934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05740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microsoft.com/office/2007/relationships/hdphoto" Target="../media/hdphoto1.wdp"/><Relationship Id="rId7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microsoft.com/office/2007/relationships/hdphoto" Target="../media/hdphoto1.wdp"/><Relationship Id="rId7" Type="http://schemas.openxmlformats.org/officeDocument/2006/relationships/image" Target="../media/image5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10" Type="http://schemas.openxmlformats.org/officeDocument/2006/relationships/image" Target="../media/image57.png"/><Relationship Id="rId4" Type="http://schemas.openxmlformats.org/officeDocument/2006/relationships/image" Target="../media/image3.png"/><Relationship Id="rId9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microsoft.com/office/2007/relationships/hdphoto" Target="../media/hdphoto1.wdp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microsoft.com/office/2007/relationships/hdphoto" Target="../media/hdphoto1.wdp"/><Relationship Id="rId7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microsoft.com/office/2007/relationships/hdphoto" Target="../media/hdphoto1.wdp"/><Relationship Id="rId7" Type="http://schemas.openxmlformats.org/officeDocument/2006/relationships/image" Target="../media/image2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microsoft.com/office/2007/relationships/hdphoto" Target="../media/hdphoto1.wdp"/><Relationship Id="rId7" Type="http://schemas.openxmlformats.org/officeDocument/2006/relationships/image" Target="../media/image2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microsoft.com/office/2007/relationships/hdphoto" Target="../media/hdphoto1.wdp"/><Relationship Id="rId7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3.png"/><Relationship Id="rId9" Type="http://schemas.openxmlformats.org/officeDocument/2006/relationships/image" Target="../media/image3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microsoft.com/office/2007/relationships/hdphoto" Target="../media/hdphoto1.wdp"/><Relationship Id="rId7" Type="http://schemas.openxmlformats.org/officeDocument/2006/relationships/image" Target="../media/image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image" Target="../media/image41.gif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.png"/><Relationship Id="rId9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microsoft.com/office/2007/relationships/hdphoto" Target="../media/hdphoto1.wdp"/><Relationship Id="rId7" Type="http://schemas.openxmlformats.org/officeDocument/2006/relationships/image" Target="../media/image4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96BA3A-1E55-4C79-99B9-22F048361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400"/>
            <a:ext cx="6858000" cy="914400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56C47F-D970-4CA6-B0C9-A251C89BDF15}"/>
              </a:ext>
            </a:extLst>
          </p:cNvPr>
          <p:cNvSpPr/>
          <p:nvPr/>
        </p:nvSpPr>
        <p:spPr>
          <a:xfrm>
            <a:off x="134635" y="2022957"/>
            <a:ext cx="6642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92919">
              <a:spcBef>
                <a:spcPts val="900"/>
              </a:spcBef>
              <a:tabLst>
                <a:tab pos="1341835" algn="l"/>
              </a:tabLst>
            </a:pPr>
            <a:r>
              <a:rPr lang="ru-RU" sz="1200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</a:p>
          <a:p>
            <a:pPr algn="just" defTabSz="492919">
              <a:tabLst>
                <a:tab pos="1341835" algn="l"/>
              </a:tabLst>
            </a:pP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E4A479A-35D1-4A6A-B118-35526B63E7E9}"/>
              </a:ext>
            </a:extLst>
          </p:cNvPr>
          <p:cNvSpPr/>
          <p:nvPr/>
        </p:nvSpPr>
        <p:spPr>
          <a:xfrm>
            <a:off x="836712" y="311804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 «Детский сад общеразвивающего вида № 8 «Ручеек» г. Кукмор» Кукморского муниципального района Республики Татарстан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341F101-0361-4909-B060-DDBF1CEDF105}"/>
              </a:ext>
            </a:extLst>
          </p:cNvPr>
          <p:cNvSpPr txBox="1">
            <a:spLocks/>
          </p:cNvSpPr>
          <p:nvPr/>
        </p:nvSpPr>
        <p:spPr>
          <a:xfrm>
            <a:off x="467671" y="2599210"/>
            <a:ext cx="5976664" cy="290889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0000" lnSpcReduction="20000"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3700" b="1" dirty="0">
                <a:ln w="12700">
                  <a:solidFill>
                    <a:schemeClr val="tx1"/>
                  </a:solidFill>
                </a:ln>
                <a:solidFill>
                  <a:srgbClr val="00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j-ea"/>
                <a:cs typeface="+mj-cs"/>
              </a:rPr>
              <a:t>Реализация проекта «Мир в наших руках»</a:t>
            </a:r>
          </a:p>
          <a:p>
            <a:pPr algn="ctr" defTabSz="685800"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3700" b="1" dirty="0">
                <a:ln w="12700">
                  <a:solidFill>
                    <a:schemeClr val="tx1"/>
                  </a:solidFill>
                </a:ln>
                <a:solidFill>
                  <a:srgbClr val="00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j-ea"/>
                <a:cs typeface="+mj-cs"/>
              </a:rPr>
              <a:t>в рамках международной программы «Эко-школы/</a:t>
            </a:r>
          </a:p>
          <a:p>
            <a:pPr algn="ctr" defTabSz="685800"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3700" b="1" dirty="0">
                <a:ln w="12700">
                  <a:solidFill>
                    <a:schemeClr val="tx1"/>
                  </a:solidFill>
                </a:ln>
                <a:solidFill>
                  <a:srgbClr val="00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j-ea"/>
                <a:cs typeface="+mj-cs"/>
              </a:rPr>
              <a:t>Зеленый флаг»</a:t>
            </a:r>
            <a:endParaRPr lang="en-US" sz="3700" b="1" dirty="0">
              <a:ln w="12700">
                <a:solidFill>
                  <a:schemeClr val="tx1"/>
                </a:solidFill>
              </a:ln>
              <a:solidFill>
                <a:srgbClr val="00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ea typeface="+mj-ea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3700" b="1" dirty="0">
                <a:ln w="12700">
                  <a:solidFill>
                    <a:schemeClr val="tx1"/>
                  </a:solidFill>
                </a:ln>
                <a:solidFill>
                  <a:srgbClr val="00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j-ea"/>
                <a:cs typeface="+mj-cs"/>
              </a:rPr>
              <a:t>Часть </a:t>
            </a:r>
            <a:r>
              <a:rPr lang="en-US" sz="3700" b="1" dirty="0">
                <a:ln w="12700">
                  <a:solidFill>
                    <a:schemeClr val="tx1"/>
                  </a:solidFill>
                </a:ln>
                <a:solidFill>
                  <a:srgbClr val="00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j-ea"/>
                <a:cs typeface="+mj-cs"/>
              </a:rPr>
              <a:t>I</a:t>
            </a:r>
            <a:endParaRPr lang="ru-RU" sz="3700" b="1" dirty="0">
              <a:ln w="12700">
                <a:solidFill>
                  <a:schemeClr val="tx1"/>
                </a:solidFill>
              </a:ln>
              <a:solidFill>
                <a:srgbClr val="00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13F0926-D1D7-4B7C-8864-03B6254B5467}"/>
              </a:ext>
            </a:extLst>
          </p:cNvPr>
          <p:cNvSpPr txBox="1">
            <a:spLocks/>
          </p:cNvSpPr>
          <p:nvPr/>
        </p:nvSpPr>
        <p:spPr>
          <a:xfrm>
            <a:off x="1772816" y="8177120"/>
            <a:ext cx="3456384" cy="655076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>
            <a:normAutofit fontScale="97500"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1200" dirty="0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г. Кукмор, 2023 год</a:t>
            </a:r>
          </a:p>
        </p:txBody>
      </p:sp>
    </p:spTree>
    <p:extLst>
      <p:ext uri="{BB962C8B-B14F-4D97-AF65-F5344CB8AC3E}">
        <p14:creationId xmlns:p14="http://schemas.microsoft.com/office/powerpoint/2010/main" val="1797422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accent1">
                <a:lumMod val="5000"/>
                <a:lumOff val="95000"/>
                <a:alpha val="17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56C47F-D970-4CA6-B0C9-A251C89BDF15}"/>
              </a:ext>
            </a:extLst>
          </p:cNvPr>
          <p:cNvSpPr/>
          <p:nvPr/>
        </p:nvSpPr>
        <p:spPr>
          <a:xfrm>
            <a:off x="134635" y="2022957"/>
            <a:ext cx="6642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92919">
              <a:spcBef>
                <a:spcPts val="900"/>
              </a:spcBef>
              <a:tabLst>
                <a:tab pos="1341835" algn="l"/>
              </a:tabLst>
            </a:pPr>
            <a:r>
              <a:rPr lang="ru-RU" sz="1200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</a:p>
          <a:p>
            <a:pPr algn="just" defTabSz="492919">
              <a:tabLst>
                <a:tab pos="1341835" algn="l"/>
              </a:tabLst>
            </a:pP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2" descr="C:\Users\USER\Desktop\Новая папка\ekologi-25.jpg">
            <a:extLst>
              <a:ext uri="{FF2B5EF4-FFF2-40B4-BE49-F238E27FC236}">
                <a16:creationId xmlns:a16="http://schemas.microsoft.com/office/drawing/2014/main" id="{420FFD68-9810-4C57-9710-3E7FC36A6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42" y="7931722"/>
            <a:ext cx="1044116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564D19-24AA-4E77-BBF8-1DDE8395CA23}"/>
              </a:ext>
            </a:extLst>
          </p:cNvPr>
          <p:cNvSpPr/>
          <p:nvPr/>
        </p:nvSpPr>
        <p:spPr>
          <a:xfrm>
            <a:off x="685437" y="1491746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Наши воспитанники приняли участие в Республиканском экологическом онлайн-конкурсе «Эко-Дети-2022». Конкурс состоял и 5 заданий.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задание – «Давайте познакомимся»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Команда «</a:t>
            </a:r>
            <a:r>
              <a:rPr lang="ru-RU" sz="1200" b="1" dirty="0" err="1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12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в команде - это согласованная осознанная деятельность участников сплоченной группы, направленная на достижение общей цели. 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EE8AC655-2E13-4C13-8B86-EC882E48B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755" y="531826"/>
            <a:ext cx="945053" cy="95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Блок-схема: перфолента 1">
            <a:extLst>
              <a:ext uri="{FF2B5EF4-FFF2-40B4-BE49-F238E27FC236}">
                <a16:creationId xmlns:a16="http://schemas.microsoft.com/office/drawing/2014/main" id="{E41A6FE0-0191-4426-8DB1-B89B7675D600}"/>
              </a:ext>
            </a:extLst>
          </p:cNvPr>
          <p:cNvSpPr/>
          <p:nvPr/>
        </p:nvSpPr>
        <p:spPr>
          <a:xfrm>
            <a:off x="1897872" y="463843"/>
            <a:ext cx="4611747" cy="864096"/>
          </a:xfrm>
          <a:prstGeom prst="flowChartPunchedTap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Республиканский экологический онлайн-конкурс «Эко-Дети-2022»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1368833-7CF6-4341-9585-5C69B6CEC8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851" t="26201" r="29262" b="24800"/>
          <a:stretch/>
        </p:blipFill>
        <p:spPr>
          <a:xfrm>
            <a:off x="3494374" y="2809846"/>
            <a:ext cx="3123532" cy="1917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2AFA22F-DF2A-44EC-8461-901CCA7F8FE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588" t="26200" r="24801" b="23400"/>
          <a:stretch/>
        </p:blipFill>
        <p:spPr>
          <a:xfrm>
            <a:off x="871583" y="4951270"/>
            <a:ext cx="3123531" cy="1784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648D6CC-540E-4E8B-9FCF-6927825EF4E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3226" t="26200" r="23226" b="23400"/>
          <a:stretch/>
        </p:blipFill>
        <p:spPr>
          <a:xfrm>
            <a:off x="1831683" y="7019716"/>
            <a:ext cx="3672408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A6D042FD-182A-4A5F-8970-BFD64B73C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991" y="5000392"/>
            <a:ext cx="1837337" cy="1686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6F39207-EB6C-430F-8675-50330D7B399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2437" t="12200" r="22438" b="12201"/>
          <a:stretch/>
        </p:blipFill>
        <p:spPr>
          <a:xfrm>
            <a:off x="848464" y="2809847"/>
            <a:ext cx="2530841" cy="1917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6B99D3-DEF5-45F7-AC15-8298A0E38E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601913">
            <a:off x="685244" y="7506204"/>
            <a:ext cx="99373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83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accent1">
                <a:lumMod val="5000"/>
                <a:lumOff val="95000"/>
                <a:alpha val="17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56C47F-D970-4CA6-B0C9-A251C89BDF15}"/>
              </a:ext>
            </a:extLst>
          </p:cNvPr>
          <p:cNvSpPr/>
          <p:nvPr/>
        </p:nvSpPr>
        <p:spPr>
          <a:xfrm>
            <a:off x="134635" y="2022957"/>
            <a:ext cx="6642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92919">
              <a:spcBef>
                <a:spcPts val="900"/>
              </a:spcBef>
              <a:tabLst>
                <a:tab pos="1341835" algn="l"/>
              </a:tabLst>
            </a:pPr>
            <a:r>
              <a:rPr lang="ru-RU" sz="1200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</a:p>
          <a:p>
            <a:pPr algn="just" defTabSz="492919">
              <a:tabLst>
                <a:tab pos="1341835" algn="l"/>
              </a:tabLst>
            </a:pP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2" descr="C:\Users\USER\Desktop\Новая папка\ekologi-25.jpg">
            <a:extLst>
              <a:ext uri="{FF2B5EF4-FFF2-40B4-BE49-F238E27FC236}">
                <a16:creationId xmlns:a16="http://schemas.microsoft.com/office/drawing/2014/main" id="{420FFD68-9810-4C57-9710-3E7FC36A6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42" y="7931722"/>
            <a:ext cx="1044116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564D19-24AA-4E77-BBF8-1DDE8395CA23}"/>
              </a:ext>
            </a:extLst>
          </p:cNvPr>
          <p:cNvSpPr/>
          <p:nvPr/>
        </p:nvSpPr>
        <p:spPr>
          <a:xfrm>
            <a:off x="685437" y="1491746"/>
            <a:ext cx="59046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1938" algn="just" defTabSz="492919">
              <a:tabLst>
                <a:tab pos="1252538" algn="l"/>
              </a:tabLst>
            </a:pPr>
            <a:r>
              <a:rPr lang="ru-RU" sz="12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задание - </a:t>
            </a:r>
            <a:r>
              <a:rPr lang="ru-RU" sz="1200" b="1" dirty="0" err="1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ЭкоАкция</a:t>
            </a:r>
            <a:r>
              <a:rPr lang="ru-RU" sz="12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ДОУ «Мы за раздельный сбор мусора!»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Команда "</a:t>
            </a:r>
            <a:r>
              <a:rPr lang="ru-RU" sz="1200" dirty="0" err="1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из коробки сделали контейнеры для раздельного сбора мусора; совместно с родителями собрали использованные батареи; вместе с младшей группой поиграли в игру: "Сортировка мусора"; с детьми средней группы сделали плакат: "Мы за раздельный сбор мусора!", вместе с детьми подготовительной к школе группы помогли организовать развлечение для детей детского сада: " Сортируя отходы, помогаем природе!"</a:t>
            </a:r>
          </a:p>
          <a:p>
            <a:pPr indent="261938" algn="just" defTabSz="492919">
              <a:tabLst>
                <a:tab pos="1252538" algn="l"/>
              </a:tabLst>
            </a:pPr>
            <a:endParaRPr lang="ru-RU" sz="1200" b="1" dirty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EE8AC655-2E13-4C13-8B86-EC882E48B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755" y="531826"/>
            <a:ext cx="945053" cy="95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Блок-схема: перфолента 1">
            <a:extLst>
              <a:ext uri="{FF2B5EF4-FFF2-40B4-BE49-F238E27FC236}">
                <a16:creationId xmlns:a16="http://schemas.microsoft.com/office/drawing/2014/main" id="{E41A6FE0-0191-4426-8DB1-B89B7675D600}"/>
              </a:ext>
            </a:extLst>
          </p:cNvPr>
          <p:cNvSpPr/>
          <p:nvPr/>
        </p:nvSpPr>
        <p:spPr>
          <a:xfrm>
            <a:off x="1897872" y="463843"/>
            <a:ext cx="4611747" cy="864096"/>
          </a:xfrm>
          <a:prstGeom prst="flowChartPunchedTap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Республиканский экологический онлайн-конкурс «Эко-Дети-2022»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506D8DD7-61C3-44F6-9F25-F7189D892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59" y="2932389"/>
            <a:ext cx="2740976" cy="2055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C7E1AD85-EF2A-4AFC-BC97-1B59D6DD18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4"/>
          <a:stretch/>
        </p:blipFill>
        <p:spPr bwMode="auto">
          <a:xfrm>
            <a:off x="3864036" y="2932389"/>
            <a:ext cx="2598320" cy="2055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3776CDDD-358D-48DF-A31D-013206AC84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" r="3065"/>
          <a:stretch/>
        </p:blipFill>
        <p:spPr bwMode="auto">
          <a:xfrm>
            <a:off x="881820" y="5177916"/>
            <a:ext cx="2600981" cy="2082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>
            <a:extLst>
              <a:ext uri="{FF2B5EF4-FFF2-40B4-BE49-F238E27FC236}">
                <a16:creationId xmlns:a16="http://schemas.microsoft.com/office/drawing/2014/main" id="{51188871-B11E-4D81-83EA-E1DDF0E754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" t="2355"/>
          <a:stretch/>
        </p:blipFill>
        <p:spPr bwMode="auto">
          <a:xfrm>
            <a:off x="3861375" y="5189411"/>
            <a:ext cx="2600981" cy="1998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F:\Акция по экологии\Экологическая акция\IMG-20220406-WA0062.jpg">
            <a:extLst>
              <a:ext uri="{FF2B5EF4-FFF2-40B4-BE49-F238E27FC236}">
                <a16:creationId xmlns:a16="http://schemas.microsoft.com/office/drawing/2014/main" id="{69A06EB8-1436-41DE-BD9A-7941DDCAF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596" y="7402887"/>
            <a:ext cx="2186409" cy="164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E7DC31-EFE5-4DB3-8F15-7689B3BEEE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9489" y="7750822"/>
            <a:ext cx="908383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94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accent1">
                <a:lumMod val="5000"/>
                <a:lumOff val="95000"/>
                <a:alpha val="17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56C47F-D970-4CA6-B0C9-A251C89BDF15}"/>
              </a:ext>
            </a:extLst>
          </p:cNvPr>
          <p:cNvSpPr/>
          <p:nvPr/>
        </p:nvSpPr>
        <p:spPr>
          <a:xfrm>
            <a:off x="134635" y="2022957"/>
            <a:ext cx="6642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92919">
              <a:spcBef>
                <a:spcPts val="900"/>
              </a:spcBef>
              <a:tabLst>
                <a:tab pos="1341835" algn="l"/>
              </a:tabLst>
            </a:pPr>
            <a:r>
              <a:rPr lang="ru-RU" sz="1200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</a:p>
          <a:p>
            <a:pPr algn="just" defTabSz="492919">
              <a:tabLst>
                <a:tab pos="1341835" algn="l"/>
              </a:tabLst>
            </a:pP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2" descr="C:\Users\USER\Desktop\Новая папка\ekologi-25.jpg">
            <a:extLst>
              <a:ext uri="{FF2B5EF4-FFF2-40B4-BE49-F238E27FC236}">
                <a16:creationId xmlns:a16="http://schemas.microsoft.com/office/drawing/2014/main" id="{420FFD68-9810-4C57-9710-3E7FC36A6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42" y="7931722"/>
            <a:ext cx="1044116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564D19-24AA-4E77-BBF8-1DDE8395CA23}"/>
              </a:ext>
            </a:extLst>
          </p:cNvPr>
          <p:cNvSpPr/>
          <p:nvPr/>
        </p:nvSpPr>
        <p:spPr>
          <a:xfrm>
            <a:off x="685437" y="1491746"/>
            <a:ext cx="59046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1938" algn="just" defTabSz="492919">
              <a:spcBef>
                <a:spcPts val="900"/>
              </a:spcBef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акции  были объявлены конкурсы «Ты пернатым помоги – им кормушки смастери!» и «Лучший скворечник» в которой приняли активное участие почти все родители, проявив мастерство и фантазию. С подведением итогов конкурса акция не закончилась. Она продолжилась подкормкой пернатых возле домов, в садах наших дошколят.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EE8AC655-2E13-4C13-8B86-EC882E48B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755" y="531826"/>
            <a:ext cx="945053" cy="95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CA9BC1-7CE8-449E-9915-056805D95AB1}"/>
              </a:ext>
            </a:extLst>
          </p:cNvPr>
          <p:cNvSpPr txBox="1"/>
          <p:nvPr/>
        </p:nvSpPr>
        <p:spPr>
          <a:xfrm>
            <a:off x="907581" y="2616162"/>
            <a:ext cx="5096843" cy="276999"/>
          </a:xfrm>
          <a:prstGeom prst="rect">
            <a:avLst/>
          </a:prstGeom>
          <a:solidFill>
            <a:srgbClr val="E8EAE9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Georgia" panose="02040502050405020303" pitchFamily="18" charset="0"/>
              </a:rPr>
              <a:t>Конкурс «Ты пернатым помоги – им кормушки смастери!»</a:t>
            </a:r>
          </a:p>
        </p:txBody>
      </p:sp>
      <p:sp>
        <p:nvSpPr>
          <p:cNvPr id="2" name="Блок-схема: перфолента 1">
            <a:extLst>
              <a:ext uri="{FF2B5EF4-FFF2-40B4-BE49-F238E27FC236}">
                <a16:creationId xmlns:a16="http://schemas.microsoft.com/office/drawing/2014/main" id="{E41A6FE0-0191-4426-8DB1-B89B7675D600}"/>
              </a:ext>
            </a:extLst>
          </p:cNvPr>
          <p:cNvSpPr/>
          <p:nvPr/>
        </p:nvSpPr>
        <p:spPr>
          <a:xfrm>
            <a:off x="1897872" y="463843"/>
            <a:ext cx="4611747" cy="864096"/>
          </a:xfrm>
          <a:prstGeom prst="flowChartPunchedTap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Экологическая акция </a:t>
            </a:r>
          </a:p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«Поможем пернатым»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F8A377-EDF5-4B5C-A58C-356ADC389832}"/>
              </a:ext>
            </a:extLst>
          </p:cNvPr>
          <p:cNvSpPr txBox="1"/>
          <p:nvPr/>
        </p:nvSpPr>
        <p:spPr>
          <a:xfrm>
            <a:off x="1897872" y="5306149"/>
            <a:ext cx="3547353" cy="276999"/>
          </a:xfrm>
          <a:prstGeom prst="rect">
            <a:avLst/>
          </a:prstGeom>
          <a:solidFill>
            <a:srgbClr val="E8EAE9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0099"/>
                </a:solidFill>
                <a:latin typeface="Georgia" panose="02040502050405020303" pitchFamily="18" charset="0"/>
              </a:rPr>
              <a:t>Конкурс «Лучший скворечник!»</a:t>
            </a:r>
          </a:p>
        </p:txBody>
      </p:sp>
      <p:pic>
        <p:nvPicPr>
          <p:cNvPr id="16" name="Picture 4" descr="F:\Акция по экологии\Экологическая акция\IMG-20220411-WA0026.jpg">
            <a:extLst>
              <a:ext uri="{FF2B5EF4-FFF2-40B4-BE49-F238E27FC236}">
                <a16:creationId xmlns:a16="http://schemas.microsoft.com/office/drawing/2014/main" id="{F6A4BC7B-EDD8-464F-AB6A-7732BBEC4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0" t="-1" r="10927" b="1810"/>
          <a:stretch/>
        </p:blipFill>
        <p:spPr bwMode="auto">
          <a:xfrm>
            <a:off x="685437" y="5763095"/>
            <a:ext cx="2790290" cy="2936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1" descr="bird24">
            <a:extLst>
              <a:ext uri="{FF2B5EF4-FFF2-40B4-BE49-F238E27FC236}">
                <a16:creationId xmlns:a16="http://schemas.microsoft.com/office/drawing/2014/main" id="{99F6BB30-12E9-4B27-A16D-AC4178CA73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763462" y="5211071"/>
            <a:ext cx="539471" cy="475501"/>
          </a:xfrm>
          <a:prstGeom prst="rect">
            <a:avLst/>
          </a:prstGeom>
          <a:noFill/>
        </p:spPr>
      </p:pic>
      <p:pic>
        <p:nvPicPr>
          <p:cNvPr id="18" name="Picture 21" descr="bird24">
            <a:extLst>
              <a:ext uri="{FF2B5EF4-FFF2-40B4-BE49-F238E27FC236}">
                <a16:creationId xmlns:a16="http://schemas.microsoft.com/office/drawing/2014/main" id="{6F42C527-0A6E-4D2A-861F-34D3CFF7B8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28717" y="2446166"/>
            <a:ext cx="487848" cy="483819"/>
          </a:xfrm>
          <a:prstGeom prst="rect">
            <a:avLst/>
          </a:prstGeom>
          <a:noFill/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303BE7B-4D44-455C-A015-88B82FF0D44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1" r="11857"/>
          <a:stretch/>
        </p:blipFill>
        <p:spPr>
          <a:xfrm>
            <a:off x="3613251" y="5763095"/>
            <a:ext cx="1551048" cy="2801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0D95204-628F-4F4E-8A1F-DAAF640BA5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5" t="11225" r="16191"/>
          <a:stretch/>
        </p:blipFill>
        <p:spPr>
          <a:xfrm>
            <a:off x="5299406" y="5763095"/>
            <a:ext cx="1171341" cy="2143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17CEBB-DC83-450F-BA06-CF2C556C6B9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628"/>
          <a:stretch/>
        </p:blipFill>
        <p:spPr>
          <a:xfrm>
            <a:off x="3630299" y="2991427"/>
            <a:ext cx="2896368" cy="2134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0E1F274-BB6A-465F-BF58-1CEBB475C44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13" b="35825"/>
          <a:stretch/>
        </p:blipFill>
        <p:spPr>
          <a:xfrm>
            <a:off x="755755" y="3001914"/>
            <a:ext cx="2804301" cy="2124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5596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accent1">
                <a:lumMod val="5000"/>
                <a:lumOff val="95000"/>
                <a:alpha val="17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56C47F-D970-4CA6-B0C9-A251C89BDF15}"/>
              </a:ext>
            </a:extLst>
          </p:cNvPr>
          <p:cNvSpPr/>
          <p:nvPr/>
        </p:nvSpPr>
        <p:spPr>
          <a:xfrm>
            <a:off x="134635" y="2022957"/>
            <a:ext cx="6642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92919">
              <a:spcBef>
                <a:spcPts val="900"/>
              </a:spcBef>
              <a:tabLst>
                <a:tab pos="1341835" algn="l"/>
              </a:tabLst>
            </a:pPr>
            <a:r>
              <a:rPr lang="ru-RU" sz="1200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</a:p>
          <a:p>
            <a:pPr algn="just" defTabSz="492919">
              <a:tabLst>
                <a:tab pos="1341835" algn="l"/>
              </a:tabLst>
            </a:pP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2" descr="C:\Users\USER\Desktop\Новая папка\ekologi-25.jpg">
            <a:extLst>
              <a:ext uri="{FF2B5EF4-FFF2-40B4-BE49-F238E27FC236}">
                <a16:creationId xmlns:a16="http://schemas.microsoft.com/office/drawing/2014/main" id="{420FFD68-9810-4C57-9710-3E7FC36A6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42" y="7931722"/>
            <a:ext cx="1044116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564D19-24AA-4E77-BBF8-1DDE8395CA23}"/>
              </a:ext>
            </a:extLst>
          </p:cNvPr>
          <p:cNvSpPr/>
          <p:nvPr/>
        </p:nvSpPr>
        <p:spPr>
          <a:xfrm>
            <a:off x="685437" y="1491746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1938" algn="just" defTabSz="492919">
              <a:spcBef>
                <a:spcPts val="900"/>
              </a:spcBef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 направлена на развитие бережного отношения к природе и информирование о правильной утилизации бытовых отходов, подлежащих вторичной переработке.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EE8AC655-2E13-4C13-8B86-EC882E48B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755" y="531826"/>
            <a:ext cx="945053" cy="95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Блок-схема: перфолента 1">
            <a:extLst>
              <a:ext uri="{FF2B5EF4-FFF2-40B4-BE49-F238E27FC236}">
                <a16:creationId xmlns:a16="http://schemas.microsoft.com/office/drawing/2014/main" id="{E41A6FE0-0191-4426-8DB1-B89B7675D600}"/>
              </a:ext>
            </a:extLst>
          </p:cNvPr>
          <p:cNvSpPr/>
          <p:nvPr/>
        </p:nvSpPr>
        <p:spPr>
          <a:xfrm>
            <a:off x="1897872" y="463843"/>
            <a:ext cx="4611747" cy="864096"/>
          </a:xfrm>
          <a:prstGeom prst="flowChartPunchedTap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Экологическая акция </a:t>
            </a:r>
          </a:p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«Отходы в доходы»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E1362F-4B9E-49E6-AE55-3539AEF77B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61" r="12813"/>
          <a:stretch/>
        </p:blipFill>
        <p:spPr>
          <a:xfrm rot="16200000">
            <a:off x="1104239" y="1638433"/>
            <a:ext cx="2084014" cy="2840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0CBCD2-FDEF-4B3C-BC95-FB9FD88BE45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8" t="26954" r="2030" b="24325"/>
          <a:stretch/>
        </p:blipFill>
        <p:spPr>
          <a:xfrm>
            <a:off x="3668648" y="2016880"/>
            <a:ext cx="2880320" cy="2084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F:\Акция по экологии\Экологическая акция\Новая папка\IMG-20211210-WA0026.jpg">
            <a:extLst>
              <a:ext uri="{FF2B5EF4-FFF2-40B4-BE49-F238E27FC236}">
                <a16:creationId xmlns:a16="http://schemas.microsoft.com/office/drawing/2014/main" id="{32406E18-54B1-441E-BD44-5C46D17C7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973" y="4303606"/>
            <a:ext cx="3456385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56451B0-9E35-45DA-92D8-256558274A7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4" b="6228"/>
          <a:stretch/>
        </p:blipFill>
        <p:spPr>
          <a:xfrm>
            <a:off x="755755" y="4303606"/>
            <a:ext cx="2376264" cy="259228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FABBE5B-5B5B-4C14-A380-1336974EC51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5997"/>
          <a:stretch/>
        </p:blipFill>
        <p:spPr>
          <a:xfrm>
            <a:off x="1933785" y="7098605"/>
            <a:ext cx="3407959" cy="226871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2CFF16B-8CAB-4C1E-AC24-4B3C721234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5267" y="7452320"/>
            <a:ext cx="792549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892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accent1">
                <a:lumMod val="5000"/>
                <a:lumOff val="95000"/>
                <a:alpha val="17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56C47F-D970-4CA6-B0C9-A251C89BDF15}"/>
              </a:ext>
            </a:extLst>
          </p:cNvPr>
          <p:cNvSpPr/>
          <p:nvPr/>
        </p:nvSpPr>
        <p:spPr>
          <a:xfrm>
            <a:off x="134635" y="2022957"/>
            <a:ext cx="6642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92919">
              <a:spcBef>
                <a:spcPts val="900"/>
              </a:spcBef>
              <a:tabLst>
                <a:tab pos="1341835" algn="l"/>
              </a:tabLst>
            </a:pPr>
            <a:r>
              <a:rPr lang="ru-RU" sz="1200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</a:p>
          <a:p>
            <a:pPr algn="just" defTabSz="492919">
              <a:tabLst>
                <a:tab pos="1341835" algn="l"/>
              </a:tabLst>
            </a:pP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2" descr="C:\Users\USER\Desktop\Новая папка\ekologi-25.jpg">
            <a:extLst>
              <a:ext uri="{FF2B5EF4-FFF2-40B4-BE49-F238E27FC236}">
                <a16:creationId xmlns:a16="http://schemas.microsoft.com/office/drawing/2014/main" id="{420FFD68-9810-4C57-9710-3E7FC36A6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42" y="7931722"/>
            <a:ext cx="1044116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564D19-24AA-4E77-BBF8-1DDE8395CA23}"/>
              </a:ext>
            </a:extLst>
          </p:cNvPr>
          <p:cNvSpPr/>
          <p:nvPr/>
        </p:nvSpPr>
        <p:spPr>
          <a:xfrm>
            <a:off x="685437" y="1491746"/>
            <a:ext cx="59046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1938" algn="just" defTabSz="492919">
              <a:spcBef>
                <a:spcPts val="900"/>
              </a:spcBef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акции воспитатели провели беседы, викторины, представили презентаций, в которых дети узнали о том, как и откуда появляется бумага, какую роль бумага играет в нашей жизни, о том, что сбор макулатуры, спасает деревья от вырубки. Благодаря активному участию детей, родителей и педагогов, детскому саду удалось собрать более 500 килограмм макулатуры.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EE8AC655-2E13-4C13-8B86-EC882E48B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755" y="531826"/>
            <a:ext cx="945053" cy="95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Блок-схема: перфолента 1">
            <a:extLst>
              <a:ext uri="{FF2B5EF4-FFF2-40B4-BE49-F238E27FC236}">
                <a16:creationId xmlns:a16="http://schemas.microsoft.com/office/drawing/2014/main" id="{E41A6FE0-0191-4426-8DB1-B89B7675D600}"/>
              </a:ext>
            </a:extLst>
          </p:cNvPr>
          <p:cNvSpPr/>
          <p:nvPr/>
        </p:nvSpPr>
        <p:spPr>
          <a:xfrm>
            <a:off x="1897872" y="463843"/>
            <a:ext cx="4611747" cy="864096"/>
          </a:xfrm>
          <a:prstGeom prst="flowChartPunchedTap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Экологическая акция </a:t>
            </a:r>
          </a:p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«Спаси дерево» </a:t>
            </a:r>
          </a:p>
        </p:txBody>
      </p:sp>
      <p:pic>
        <p:nvPicPr>
          <p:cNvPr id="19" name="Picture 6" descr="F:\Акция по экологии\Экологическая акция\Новая папка\IMG-20211210-WA0037.jpg">
            <a:extLst>
              <a:ext uri="{FF2B5EF4-FFF2-40B4-BE49-F238E27FC236}">
                <a16:creationId xmlns:a16="http://schemas.microsoft.com/office/drawing/2014/main" id="{1A13B5F3-8268-475A-8C19-2089872EF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7" t="17417" r="6587"/>
          <a:stretch/>
        </p:blipFill>
        <p:spPr bwMode="auto">
          <a:xfrm>
            <a:off x="836712" y="2843420"/>
            <a:ext cx="3010705" cy="2375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EDE4A4-1D42-45FA-932E-CFBB400D16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37" y="5724128"/>
            <a:ext cx="4194466" cy="3145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58BF518-E7FC-4621-BA3D-0F7F92517D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072" y="2438455"/>
            <a:ext cx="2261757" cy="3057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12" descr="borb56">
            <a:extLst>
              <a:ext uri="{FF2B5EF4-FFF2-40B4-BE49-F238E27FC236}">
                <a16:creationId xmlns:a16="http://schemas.microsoft.com/office/drawing/2014/main" id="{20A6D6C6-B117-4BB4-AA9F-CFBDE2696C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8577555">
            <a:off x="5311689" y="6202396"/>
            <a:ext cx="789254" cy="627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9746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accent1">
                <a:lumMod val="5000"/>
                <a:lumOff val="95000"/>
                <a:alpha val="17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56C47F-D970-4CA6-B0C9-A251C89BDF15}"/>
              </a:ext>
            </a:extLst>
          </p:cNvPr>
          <p:cNvSpPr/>
          <p:nvPr/>
        </p:nvSpPr>
        <p:spPr>
          <a:xfrm>
            <a:off x="134635" y="2022957"/>
            <a:ext cx="6642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92919">
              <a:spcBef>
                <a:spcPts val="900"/>
              </a:spcBef>
              <a:tabLst>
                <a:tab pos="1341835" algn="l"/>
              </a:tabLst>
            </a:pPr>
            <a:r>
              <a:rPr lang="ru-RU" sz="1200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</a:p>
          <a:p>
            <a:pPr algn="just" defTabSz="492919">
              <a:tabLst>
                <a:tab pos="1341835" algn="l"/>
              </a:tabLst>
            </a:pP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2" descr="C:\Users\USER\Desktop\Новая папка\ekologi-25.jpg">
            <a:extLst>
              <a:ext uri="{FF2B5EF4-FFF2-40B4-BE49-F238E27FC236}">
                <a16:creationId xmlns:a16="http://schemas.microsoft.com/office/drawing/2014/main" id="{420FFD68-9810-4C57-9710-3E7FC36A6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42" y="7931722"/>
            <a:ext cx="1044116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564D19-24AA-4E77-BBF8-1DDE8395CA23}"/>
              </a:ext>
            </a:extLst>
          </p:cNvPr>
          <p:cNvSpPr/>
          <p:nvPr/>
        </p:nvSpPr>
        <p:spPr>
          <a:xfrm>
            <a:off x="685437" y="1491746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Воспитание экологической сознательности в детях, бережное отношение к чистоте улиц города – главная цель успешной деятельности педагога. Актуальность выбранной акции обусловлена социальной значимостью воспитания в дошкольниках бережного отношения к природе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EE8AC655-2E13-4C13-8B86-EC882E48B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755" y="531826"/>
            <a:ext cx="945053" cy="95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Блок-схема: перфолента 1">
            <a:extLst>
              <a:ext uri="{FF2B5EF4-FFF2-40B4-BE49-F238E27FC236}">
                <a16:creationId xmlns:a16="http://schemas.microsoft.com/office/drawing/2014/main" id="{E41A6FE0-0191-4426-8DB1-B89B7675D600}"/>
              </a:ext>
            </a:extLst>
          </p:cNvPr>
          <p:cNvSpPr/>
          <p:nvPr/>
        </p:nvSpPr>
        <p:spPr>
          <a:xfrm>
            <a:off x="1897872" y="463843"/>
            <a:ext cx="4611747" cy="864096"/>
          </a:xfrm>
          <a:prstGeom prst="flowChartPunchedTap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Экологическая акция </a:t>
            </a:r>
          </a:p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«Очистим город от мусора»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8A528C-6882-46EF-A0A6-A0B8C07DBBB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1" b="17919"/>
          <a:stretch/>
        </p:blipFill>
        <p:spPr>
          <a:xfrm>
            <a:off x="894242" y="2573260"/>
            <a:ext cx="2503488" cy="2895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E1C7242-FF3B-4D9F-988B-5B83A46322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0"/>
          <a:stretch/>
        </p:blipFill>
        <p:spPr>
          <a:xfrm>
            <a:off x="3790784" y="2573260"/>
            <a:ext cx="2576562" cy="2895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E5CB67A-844B-4D85-AA29-7A6554C474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24" y="5637854"/>
            <a:ext cx="2503488" cy="3337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A203E16-FFAA-42C1-B369-E3D52459F93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" b="42385"/>
          <a:stretch/>
        </p:blipFill>
        <p:spPr>
          <a:xfrm>
            <a:off x="3791382" y="5671126"/>
            <a:ext cx="2576563" cy="2191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7090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accent1">
                <a:lumMod val="5000"/>
                <a:lumOff val="95000"/>
                <a:alpha val="17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56C47F-D970-4CA6-B0C9-A251C89BDF15}"/>
              </a:ext>
            </a:extLst>
          </p:cNvPr>
          <p:cNvSpPr/>
          <p:nvPr/>
        </p:nvSpPr>
        <p:spPr>
          <a:xfrm>
            <a:off x="134635" y="2022957"/>
            <a:ext cx="6642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92919">
              <a:spcBef>
                <a:spcPts val="900"/>
              </a:spcBef>
              <a:tabLst>
                <a:tab pos="1341835" algn="l"/>
              </a:tabLst>
            </a:pPr>
            <a:r>
              <a:rPr lang="ru-RU" sz="1200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</a:p>
          <a:p>
            <a:pPr algn="just" defTabSz="492919">
              <a:tabLst>
                <a:tab pos="1341835" algn="l"/>
              </a:tabLst>
            </a:pP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2" descr="C:\Users\USER\Desktop\Новая папка\ekologi-25.jpg">
            <a:extLst>
              <a:ext uri="{FF2B5EF4-FFF2-40B4-BE49-F238E27FC236}">
                <a16:creationId xmlns:a16="http://schemas.microsoft.com/office/drawing/2014/main" id="{420FFD68-9810-4C57-9710-3E7FC36A6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42" y="7931722"/>
            <a:ext cx="1044116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564D19-24AA-4E77-BBF8-1DDE8395CA23}"/>
              </a:ext>
            </a:extLst>
          </p:cNvPr>
          <p:cNvSpPr/>
          <p:nvPr/>
        </p:nvSpPr>
        <p:spPr>
          <a:xfrm>
            <a:off x="685437" y="1491746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Воспитанники совместно с педагогами посадили лук,  распикировали цветочную рассаду. Комнатные растения тоже не остались без внимания, воспитатели рассказали детям  о некоторых растениях и о том, как правильно нужно ухаживать за цветами.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акции: воспитание у дошкольников уважительного отношения к природе, чувство ответственности за всё живое на земле; привлечение детей к помощи взрослым. 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EE8AC655-2E13-4C13-8B86-EC882E48B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755" y="531826"/>
            <a:ext cx="945053" cy="95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Блок-схема: перфолента 1">
            <a:extLst>
              <a:ext uri="{FF2B5EF4-FFF2-40B4-BE49-F238E27FC236}">
                <a16:creationId xmlns:a16="http://schemas.microsoft.com/office/drawing/2014/main" id="{E41A6FE0-0191-4426-8DB1-B89B7675D600}"/>
              </a:ext>
            </a:extLst>
          </p:cNvPr>
          <p:cNvSpPr/>
          <p:nvPr/>
        </p:nvSpPr>
        <p:spPr>
          <a:xfrm>
            <a:off x="1897872" y="463843"/>
            <a:ext cx="4611747" cy="864096"/>
          </a:xfrm>
          <a:prstGeom prst="flowChartPunchedTap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Экологическая акция </a:t>
            </a:r>
          </a:p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«Огороды-цветники»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7C3DCA-E129-456B-983D-78FB580D56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56" y="2672002"/>
            <a:ext cx="2533330" cy="1899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8645746-1371-46F4-8068-2A92E18226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54" y="4800650"/>
            <a:ext cx="2025173" cy="2700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E394928-00B3-4BD6-97E9-B4CDE5730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00"/>
          <a:stretch/>
        </p:blipFill>
        <p:spPr>
          <a:xfrm>
            <a:off x="3676900" y="2666941"/>
            <a:ext cx="2788773" cy="1899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2129ED1-F114-4037-93C4-D38B0028AC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026" y="4836439"/>
            <a:ext cx="3046139" cy="2284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BB5038-00E9-4DE5-A1A2-0EAD321BC2F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43536" y="6932386"/>
            <a:ext cx="1563770" cy="2315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 descr="0_105f13_a199f165_L.png">
            <a:extLst>
              <a:ext uri="{FF2B5EF4-FFF2-40B4-BE49-F238E27FC236}">
                <a16:creationId xmlns:a16="http://schemas.microsoft.com/office/drawing/2014/main" id="{12582AC6-99BF-49D7-BA62-4ECC77B8A391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44344" y="7729531"/>
            <a:ext cx="1735451" cy="109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993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accent1">
                <a:lumMod val="5000"/>
                <a:lumOff val="95000"/>
                <a:alpha val="17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56C47F-D970-4CA6-B0C9-A251C89BDF15}"/>
              </a:ext>
            </a:extLst>
          </p:cNvPr>
          <p:cNvSpPr/>
          <p:nvPr/>
        </p:nvSpPr>
        <p:spPr>
          <a:xfrm>
            <a:off x="134635" y="2022957"/>
            <a:ext cx="6642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92919">
              <a:spcBef>
                <a:spcPts val="900"/>
              </a:spcBef>
              <a:tabLst>
                <a:tab pos="1341835" algn="l"/>
              </a:tabLst>
            </a:pPr>
            <a:r>
              <a:rPr lang="ru-RU" sz="1200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</a:p>
          <a:p>
            <a:pPr algn="just" defTabSz="492919">
              <a:tabLst>
                <a:tab pos="1341835" algn="l"/>
              </a:tabLst>
            </a:pP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2" descr="C:\Users\USER\Desktop\Новая папка\ekologi-25.jpg">
            <a:extLst>
              <a:ext uri="{FF2B5EF4-FFF2-40B4-BE49-F238E27FC236}">
                <a16:creationId xmlns:a16="http://schemas.microsoft.com/office/drawing/2014/main" id="{420FFD68-9810-4C57-9710-3E7FC36A6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42" y="7931722"/>
            <a:ext cx="1044116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564D19-24AA-4E77-BBF8-1DDE8395CA23}"/>
              </a:ext>
            </a:extLst>
          </p:cNvPr>
          <p:cNvSpPr/>
          <p:nvPr/>
        </p:nvSpPr>
        <p:spPr>
          <a:xfrm>
            <a:off x="685437" y="1491746"/>
            <a:ext cx="59046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1938" algn="just" defTabSz="492919">
              <a:spcBef>
                <a:spcPts val="900"/>
              </a:spcBef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акции провели конкурс костюмов из бросового материала «Дефиле дома моды «Ручеек»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 свой начинаем,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 моделей открываем.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Такого вы не видели, не знали,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мы покажем в нашем зале.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наших модах - новизна,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наших модах - красота!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Приглашает наша мода всех людей,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Наряжает она взрослых и детей.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мусора одежду шьём –</a:t>
            </a:r>
          </a:p>
          <a:p>
            <a:pPr indent="261938" algn="just" defTabSz="492919"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так природу бережём!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EE8AC655-2E13-4C13-8B86-EC882E48B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755" y="531826"/>
            <a:ext cx="945053" cy="95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Блок-схема: перфолента 1">
            <a:extLst>
              <a:ext uri="{FF2B5EF4-FFF2-40B4-BE49-F238E27FC236}">
                <a16:creationId xmlns:a16="http://schemas.microsoft.com/office/drawing/2014/main" id="{E41A6FE0-0191-4426-8DB1-B89B7675D600}"/>
              </a:ext>
            </a:extLst>
          </p:cNvPr>
          <p:cNvSpPr/>
          <p:nvPr/>
        </p:nvSpPr>
        <p:spPr>
          <a:xfrm>
            <a:off x="1897872" y="463843"/>
            <a:ext cx="4611747" cy="864096"/>
          </a:xfrm>
          <a:prstGeom prst="flowChartPunchedTap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Экологическая акция </a:t>
            </a:r>
          </a:p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«Новая жизнь мусора»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A578ED-A54C-4342-8B0F-BBC8962203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129" y="1826388"/>
            <a:ext cx="1486592" cy="1982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66267E3-19C8-4AE1-A2A7-4AC65C9EFFB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"/>
          <a:stretch/>
        </p:blipFill>
        <p:spPr>
          <a:xfrm>
            <a:off x="4617595" y="3963875"/>
            <a:ext cx="1802253" cy="2552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56D5AB0-3073-4819-B94D-CC41891E629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1"/>
          <a:stretch/>
        </p:blipFill>
        <p:spPr>
          <a:xfrm>
            <a:off x="855683" y="3963875"/>
            <a:ext cx="1802252" cy="2552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CF031F5-999A-4EEC-85C5-919FAA6D4D7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1"/>
          <a:stretch/>
        </p:blipFill>
        <p:spPr>
          <a:xfrm>
            <a:off x="2736641" y="3963875"/>
            <a:ext cx="1802248" cy="2552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DE6E50E-427B-4D33-A3DA-CC9C907B443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7" b="12573"/>
          <a:stretch/>
        </p:blipFill>
        <p:spPr>
          <a:xfrm>
            <a:off x="1124744" y="6680018"/>
            <a:ext cx="4121359" cy="2163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3833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accent1">
                <a:lumMod val="5000"/>
                <a:lumOff val="95000"/>
                <a:alpha val="17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56C47F-D970-4CA6-B0C9-A251C89BDF15}"/>
              </a:ext>
            </a:extLst>
          </p:cNvPr>
          <p:cNvSpPr/>
          <p:nvPr/>
        </p:nvSpPr>
        <p:spPr>
          <a:xfrm>
            <a:off x="134635" y="2022957"/>
            <a:ext cx="6642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92919">
              <a:spcBef>
                <a:spcPts val="900"/>
              </a:spcBef>
              <a:tabLst>
                <a:tab pos="1341835" algn="l"/>
              </a:tabLst>
            </a:pPr>
            <a:r>
              <a:rPr lang="ru-RU" sz="1200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</a:p>
          <a:p>
            <a:pPr algn="just" defTabSz="492919">
              <a:tabLst>
                <a:tab pos="1341835" algn="l"/>
              </a:tabLst>
            </a:pP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2" descr="C:\Users\USER\Desktop\Новая папка\ekologi-25.jpg">
            <a:extLst>
              <a:ext uri="{FF2B5EF4-FFF2-40B4-BE49-F238E27FC236}">
                <a16:creationId xmlns:a16="http://schemas.microsoft.com/office/drawing/2014/main" id="{420FFD68-9810-4C57-9710-3E7FC36A6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42" y="7931722"/>
            <a:ext cx="1044116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564D19-24AA-4E77-BBF8-1DDE8395CA23}"/>
              </a:ext>
            </a:extLst>
          </p:cNvPr>
          <p:cNvSpPr/>
          <p:nvPr/>
        </p:nvSpPr>
        <p:spPr>
          <a:xfrm>
            <a:off x="685437" y="1491746"/>
            <a:ext cx="5904656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1938" algn="just" defTabSz="492919">
              <a:spcBef>
                <a:spcPts val="900"/>
              </a:spcBef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Целью акции стала - привлечь внимание детей родителей к проблеме сохранения чистой воды, воспитания навыков и умения рационально использовать воду. В рамках акции «Берегиня» дети познакомились со свойствами воды и её превращениями, узнали, что на Земле воды много, но пригодной для питья очень мало. Они узнали, что вода – это жизнь.</a:t>
            </a:r>
          </a:p>
          <a:p>
            <a:pPr indent="261938" algn="just" defTabSz="492919">
              <a:spcBef>
                <a:spcPts val="900"/>
              </a:spcBef>
              <a:tabLst>
                <a:tab pos="1252538" algn="l"/>
              </a:tabLst>
            </a:pPr>
            <a:endParaRPr lang="ru-RU" sz="1200" dirty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EE8AC655-2E13-4C13-8B86-EC882E48B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755" y="531826"/>
            <a:ext cx="945053" cy="95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Блок-схема: перфолента 1">
            <a:extLst>
              <a:ext uri="{FF2B5EF4-FFF2-40B4-BE49-F238E27FC236}">
                <a16:creationId xmlns:a16="http://schemas.microsoft.com/office/drawing/2014/main" id="{E41A6FE0-0191-4426-8DB1-B89B7675D600}"/>
              </a:ext>
            </a:extLst>
          </p:cNvPr>
          <p:cNvSpPr/>
          <p:nvPr/>
        </p:nvSpPr>
        <p:spPr>
          <a:xfrm>
            <a:off x="1897872" y="463843"/>
            <a:ext cx="4611747" cy="864096"/>
          </a:xfrm>
          <a:prstGeom prst="flowChartPunchedTap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Экологическая акция </a:t>
            </a:r>
          </a:p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«Береги воду! Вода – это жизнь!» </a:t>
            </a:r>
          </a:p>
        </p:txBody>
      </p:sp>
      <p:pic>
        <p:nvPicPr>
          <p:cNvPr id="13" name="Picture 2" descr="F:\Акция по экологии\Экологическая акция\Экологическая акция\IMG-20220408-WA0103.jpg">
            <a:extLst>
              <a:ext uri="{FF2B5EF4-FFF2-40B4-BE49-F238E27FC236}">
                <a16:creationId xmlns:a16="http://schemas.microsoft.com/office/drawing/2014/main" id="{636D2F27-B26F-4C00-A29B-A58F96692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23" y="2782136"/>
            <a:ext cx="2793260" cy="1833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2697939-450E-448A-AA70-2858D7060DBF}"/>
              </a:ext>
            </a:extLst>
          </p:cNvPr>
          <p:cNvSpPr/>
          <p:nvPr/>
        </p:nvSpPr>
        <p:spPr>
          <a:xfrm>
            <a:off x="1019037" y="2484528"/>
            <a:ext cx="2088232" cy="276999"/>
          </a:xfrm>
          <a:prstGeom prst="rect">
            <a:avLst/>
          </a:prstGeom>
          <a:solidFill>
            <a:srgbClr val="E8EAE9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algn="ctr" defTabSz="673894"/>
            <a:r>
              <a:rPr lang="ru-RU" sz="1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«Кому нужна вода?»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BD294B1-16A8-4C76-B907-362DD577DBBD}"/>
              </a:ext>
            </a:extLst>
          </p:cNvPr>
          <p:cNvSpPr/>
          <p:nvPr/>
        </p:nvSpPr>
        <p:spPr>
          <a:xfrm>
            <a:off x="3861048" y="2320471"/>
            <a:ext cx="2448272" cy="461665"/>
          </a:xfrm>
          <a:prstGeom prst="rect">
            <a:avLst/>
          </a:prstGeom>
          <a:solidFill>
            <a:srgbClr val="E8EAE9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algn="ctr" defTabSz="673894"/>
            <a:r>
              <a:rPr lang="ru-RU" sz="1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Флэшмоб «Бесценная и всем необходимая вода»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02FBABB-A1E0-469B-9C8C-F29A10B3D7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15" y="5175162"/>
            <a:ext cx="1556328" cy="2570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F2A2393-9A41-4DF4-8ED0-29FB16D357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804" y="5175162"/>
            <a:ext cx="1711368" cy="2570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EEBEDAC-2857-4668-8E79-F30E636CAA6C}"/>
              </a:ext>
            </a:extLst>
          </p:cNvPr>
          <p:cNvSpPr/>
          <p:nvPr/>
        </p:nvSpPr>
        <p:spPr>
          <a:xfrm>
            <a:off x="3717032" y="4782451"/>
            <a:ext cx="2520280" cy="276999"/>
          </a:xfrm>
          <a:prstGeom prst="rect">
            <a:avLst/>
          </a:prstGeom>
          <a:solidFill>
            <a:srgbClr val="E8EAE9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algn="ctr" defTabSz="673894"/>
            <a:r>
              <a:rPr lang="ru-RU" sz="1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Экологический рейд «Берегиня» 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B3E98E9-6E52-4D96-9C92-91994DA26215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02" y="5142122"/>
            <a:ext cx="2188358" cy="1790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870BF38-FC08-448E-BA4B-6C6F5045A767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02" y="7019549"/>
            <a:ext cx="2188358" cy="1839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C524B1D-C336-4CF7-A579-5BF1F4EFDF61}"/>
              </a:ext>
            </a:extLst>
          </p:cNvPr>
          <p:cNvSpPr/>
          <p:nvPr/>
        </p:nvSpPr>
        <p:spPr>
          <a:xfrm>
            <a:off x="880602" y="4701808"/>
            <a:ext cx="2188358" cy="461665"/>
          </a:xfrm>
          <a:prstGeom prst="rect">
            <a:avLst/>
          </a:prstGeom>
          <a:solidFill>
            <a:srgbClr val="E8EAE9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algn="ctr" defTabSz="673894"/>
            <a:r>
              <a:rPr lang="ru-RU" sz="1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плакатов совместно с родителями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3F3DCE-03A4-48A5-BA86-7FF12403D04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204" y="2771641"/>
            <a:ext cx="2448272" cy="1836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0" descr="borb54">
            <a:extLst>
              <a:ext uri="{FF2B5EF4-FFF2-40B4-BE49-F238E27FC236}">
                <a16:creationId xmlns:a16="http://schemas.microsoft.com/office/drawing/2014/main" id="{C4F53F52-1F77-4226-8254-F1CE662E04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2933585">
            <a:off x="3739021" y="8102069"/>
            <a:ext cx="764933" cy="68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9306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accent1">
                <a:lumMod val="5000"/>
                <a:lumOff val="95000"/>
                <a:alpha val="17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56C47F-D970-4CA6-B0C9-A251C89BDF15}"/>
              </a:ext>
            </a:extLst>
          </p:cNvPr>
          <p:cNvSpPr/>
          <p:nvPr/>
        </p:nvSpPr>
        <p:spPr>
          <a:xfrm>
            <a:off x="134635" y="2022957"/>
            <a:ext cx="6642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92919">
              <a:spcBef>
                <a:spcPts val="900"/>
              </a:spcBef>
              <a:tabLst>
                <a:tab pos="1341835" algn="l"/>
              </a:tabLst>
            </a:pPr>
            <a:r>
              <a:rPr lang="ru-RU" sz="1200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</a:p>
          <a:p>
            <a:pPr algn="just" defTabSz="492919">
              <a:tabLst>
                <a:tab pos="1341835" algn="l"/>
              </a:tabLst>
            </a:pP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2" descr="C:\Users\USER\Desktop\Новая папка\ekologi-25.jpg">
            <a:extLst>
              <a:ext uri="{FF2B5EF4-FFF2-40B4-BE49-F238E27FC236}">
                <a16:creationId xmlns:a16="http://schemas.microsoft.com/office/drawing/2014/main" id="{420FFD68-9810-4C57-9710-3E7FC36A6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42" y="7931722"/>
            <a:ext cx="1044116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564D19-24AA-4E77-BBF8-1DDE8395CA23}"/>
              </a:ext>
            </a:extLst>
          </p:cNvPr>
          <p:cNvSpPr/>
          <p:nvPr/>
        </p:nvSpPr>
        <p:spPr>
          <a:xfrm>
            <a:off x="685437" y="1491746"/>
            <a:ext cx="59046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1938" algn="just" defTabSz="492919">
              <a:spcBef>
                <a:spcPts val="900"/>
              </a:spcBef>
              <a:tabLst>
                <a:tab pos="1252538" algn="l"/>
              </a:tabLst>
            </a:pP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Начиная ее, мы хотели научить детей правильному общению с животным: мягкости, не назойливости, умению считаться с желаниями четвероногого друга, чувствовать его состояние, сопереживать ему. Нередко избыток чувств в сочетании с отсутствием знаний о потребностях и образе жизни животного приводит к тому, что ребёнок «мучает его».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EE8AC655-2E13-4C13-8B86-EC882E48B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755" y="531826"/>
            <a:ext cx="945053" cy="95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Блок-схема: перфолента 1">
            <a:extLst>
              <a:ext uri="{FF2B5EF4-FFF2-40B4-BE49-F238E27FC236}">
                <a16:creationId xmlns:a16="http://schemas.microsoft.com/office/drawing/2014/main" id="{E41A6FE0-0191-4426-8DB1-B89B7675D600}"/>
              </a:ext>
            </a:extLst>
          </p:cNvPr>
          <p:cNvSpPr/>
          <p:nvPr/>
        </p:nvSpPr>
        <p:spPr>
          <a:xfrm>
            <a:off x="1897872" y="463843"/>
            <a:ext cx="4611747" cy="864096"/>
          </a:xfrm>
          <a:prstGeom prst="flowChartPunchedTap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Экологическая акция </a:t>
            </a:r>
          </a:p>
          <a:p>
            <a:pPr algn="ctr"/>
            <a:r>
              <a:rPr lang="ru-RU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«Мой пушистый друг!»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2697939-450E-448A-AA70-2858D7060DBF}"/>
              </a:ext>
            </a:extLst>
          </p:cNvPr>
          <p:cNvSpPr/>
          <p:nvPr/>
        </p:nvSpPr>
        <p:spPr>
          <a:xfrm>
            <a:off x="3987994" y="2488009"/>
            <a:ext cx="2088232" cy="461665"/>
          </a:xfrm>
          <a:prstGeom prst="rect">
            <a:avLst/>
          </a:prstGeom>
          <a:solidFill>
            <a:srgbClr val="E8EAE9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algn="ctr" defTabSz="673894"/>
            <a:r>
              <a:rPr lang="ru-RU" sz="1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фотографий «Наши пушистые друзья»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BD294B1-16A8-4C76-B907-362DD577DBBD}"/>
              </a:ext>
            </a:extLst>
          </p:cNvPr>
          <p:cNvSpPr/>
          <p:nvPr/>
        </p:nvSpPr>
        <p:spPr>
          <a:xfrm>
            <a:off x="974063" y="2611639"/>
            <a:ext cx="2448272" cy="276999"/>
          </a:xfrm>
          <a:prstGeom prst="rect">
            <a:avLst/>
          </a:prstGeom>
          <a:solidFill>
            <a:srgbClr val="E8EAE9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algn="ctr" defTabSz="673894"/>
            <a:r>
              <a:rPr lang="ru-RU" sz="1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«Кошкина гостиная» 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C524B1D-C336-4CF7-A579-5BF1F4EFDF61}"/>
              </a:ext>
            </a:extLst>
          </p:cNvPr>
          <p:cNvSpPr/>
          <p:nvPr/>
        </p:nvSpPr>
        <p:spPr>
          <a:xfrm>
            <a:off x="1052736" y="5660846"/>
            <a:ext cx="2188358" cy="461665"/>
          </a:xfrm>
          <a:prstGeom prst="rect">
            <a:avLst/>
          </a:prstGeom>
          <a:solidFill>
            <a:srgbClr val="E8EAE9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algn="ctr" defTabSz="673894"/>
            <a:r>
              <a:rPr lang="ru-RU" sz="1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</a:t>
            </a:r>
          </a:p>
          <a:p>
            <a:pPr algn="ctr" defTabSz="673894"/>
            <a:r>
              <a:rPr lang="ru-RU" sz="1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пушистый друг»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F49B605-7E54-48CF-ACA1-D1442FDA462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3" b="28968"/>
          <a:stretch/>
        </p:blipFill>
        <p:spPr>
          <a:xfrm>
            <a:off x="903879" y="6122511"/>
            <a:ext cx="2499214" cy="2455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3" descr="F:\Акция по экологии\Экологическая акция\У меня есть кошка\IMG-20220429-WA0008.jpg">
            <a:extLst>
              <a:ext uri="{FF2B5EF4-FFF2-40B4-BE49-F238E27FC236}">
                <a16:creationId xmlns:a16="http://schemas.microsoft.com/office/drawing/2014/main" id="{B74BCDCB-8E3C-4FE5-83BC-8C10AB9F31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5" b="10178"/>
          <a:stretch/>
        </p:blipFill>
        <p:spPr bwMode="auto">
          <a:xfrm>
            <a:off x="3782503" y="2952060"/>
            <a:ext cx="2499214" cy="245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51B3280-F7A5-443C-8DC4-B216D59CD09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79"/>
          <a:stretch/>
        </p:blipFill>
        <p:spPr>
          <a:xfrm>
            <a:off x="1017627" y="2957592"/>
            <a:ext cx="2314565" cy="2451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B687A14-C799-442E-B20C-EA4EC9332B6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3" t="15235" r="-95" b="20297"/>
          <a:stretch/>
        </p:blipFill>
        <p:spPr>
          <a:xfrm>
            <a:off x="3812171" y="6315035"/>
            <a:ext cx="1887641" cy="2049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ADCD185-779D-4AB9-85F1-48C3072A27F2}"/>
              </a:ext>
            </a:extLst>
          </p:cNvPr>
          <p:cNvSpPr/>
          <p:nvPr/>
        </p:nvSpPr>
        <p:spPr>
          <a:xfrm>
            <a:off x="3786530" y="5648849"/>
            <a:ext cx="2188358" cy="461665"/>
          </a:xfrm>
          <a:prstGeom prst="rect">
            <a:avLst/>
          </a:prstGeom>
          <a:solidFill>
            <a:srgbClr val="E8EAE9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algn="ctr" defTabSz="673894"/>
            <a:r>
              <a:rPr lang="ru-RU" sz="1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</a:p>
          <a:p>
            <a:pPr algn="ctr" defTabSz="673894"/>
            <a:r>
              <a:rPr lang="ru-RU" sz="1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«Угости друга» </a:t>
            </a:r>
          </a:p>
        </p:txBody>
      </p:sp>
    </p:spTree>
    <p:extLst>
      <p:ext uri="{BB962C8B-B14F-4D97-AF65-F5344CB8AC3E}">
        <p14:creationId xmlns:p14="http://schemas.microsoft.com/office/powerpoint/2010/main" val="3249284670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7215</TotalTime>
  <Words>750</Words>
  <Application>Microsoft Office PowerPoint</Application>
  <PresentationFormat>Экран (4:3)</PresentationFormat>
  <Paragraphs>83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Georgia</vt:lpstr>
      <vt:lpstr>Times New Roman</vt:lpstr>
      <vt:lpstr>Метрополия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Гран</dc:creator>
  <cp:lastModifiedBy>User</cp:lastModifiedBy>
  <cp:revision>326</cp:revision>
  <cp:lastPrinted>2023-10-20T10:25:08Z</cp:lastPrinted>
  <dcterms:created xsi:type="dcterms:W3CDTF">2014-10-27T15:28:19Z</dcterms:created>
  <dcterms:modified xsi:type="dcterms:W3CDTF">2023-10-23T07:59:15Z</dcterms:modified>
</cp:coreProperties>
</file>